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8" r:id="rId3"/>
    <p:sldId id="260" r:id="rId4"/>
    <p:sldId id="262" r:id="rId5"/>
    <p:sldId id="263" r:id="rId6"/>
    <p:sldId id="264" r:id="rId7"/>
    <p:sldId id="267" r:id="rId8"/>
    <p:sldId id="265" r:id="rId9"/>
    <p:sldId id="268" r:id="rId10"/>
    <p:sldId id="266" r:id="rId11"/>
    <p:sldId id="269" r:id="rId12"/>
    <p:sldId id="270" r:id="rId13"/>
    <p:sldId id="279" r:id="rId14"/>
    <p:sldId id="283" r:id="rId15"/>
    <p:sldId id="259" r:id="rId16"/>
    <p:sldId id="271" r:id="rId17"/>
    <p:sldId id="272" r:id="rId18"/>
    <p:sldId id="274" r:id="rId19"/>
    <p:sldId id="276" r:id="rId20"/>
    <p:sldId id="275" r:id="rId21"/>
    <p:sldId id="277" r:id="rId22"/>
    <p:sldId id="280" r:id="rId23"/>
    <p:sldId id="284" r:id="rId24"/>
    <p:sldId id="281" r:id="rId25"/>
    <p:sldId id="285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/>
              <a:t>Francisco Márquez Chaves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s-ES"/>
              <a:t>22/10/2016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"/>
              <a:t>Universidad de Sevilla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7020A-BE87-4482-B3D7-B3CD3A4EDA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7417826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png>
</file>

<file path=ppt/media/image12.PNG>
</file>

<file path=ppt/media/image13.jpg>
</file>

<file path=ppt/media/image14.jpg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jp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4.jpg>
</file>

<file path=ppt/media/image5.jpeg>
</file>

<file path=ppt/media/image6.jpg>
</file>

<file path=ppt/media/image7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/>
              <a:t>Francisco Márquez Chaves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s-ES"/>
              <a:t>22/10/2016</a:t>
            </a:r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"/>
              <a:t>Universidad de Sevilla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235129-89B3-4F7A-A385-74A9FEF6FD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1484852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8B24513-350B-4632-A1A3-970404770E15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BDABC-581B-4626-B817-90579DE7F9F1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57C266E-2861-4A53-AE43-58D5FA545305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08EDC-FDE2-4B60-B057-30C852D058D5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30D0C2-79B7-421F-B9DA-1C22E435B563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4FEA-0515-4807-9C6A-0322BD3C75E2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E60D-C33F-4D08-A078-93E44351CEB5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2B36E-13BC-4CF3-B825-45532D67040C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388DE-2837-4EA8-AF28-F412392A9F78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16260E2-0D53-4EA6-A65C-09FDFCD843F0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EEA63-0426-48FF-8D9C-0CD9371229FF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0187EE4-DB2D-4F47-A7AD-86A92437702C}" type="datetime1">
              <a:rPr lang="en-US" smtClean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1.emf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Navegación autónoma basada en reconocimiento de señales de tráfico</a:t>
            </a:r>
          </a:p>
        </p:txBody>
      </p:sp>
      <p:sp>
        <p:nvSpPr>
          <p:cNvPr id="4" name="Marcador de contenido 2"/>
          <p:cNvSpPr txBox="1">
            <a:spLocks/>
          </p:cNvSpPr>
          <p:nvPr/>
        </p:nvSpPr>
        <p:spPr>
          <a:xfrm>
            <a:off x="581191" y="3337560"/>
            <a:ext cx="11163259" cy="278536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600" b="1" dirty="0">
                <a:solidFill>
                  <a:schemeClr val="bg1">
                    <a:lumMod val="95000"/>
                  </a:schemeClr>
                </a:solidFill>
              </a:rPr>
              <a:t>Autor:</a:t>
            </a:r>
            <a:r>
              <a:rPr lang="es-ES" sz="3600" dirty="0">
                <a:solidFill>
                  <a:schemeClr val="bg1">
                    <a:lumMod val="95000"/>
                  </a:schemeClr>
                </a:solidFill>
              </a:rPr>
              <a:t> Francisco Márquez Chaves. 		</a:t>
            </a:r>
            <a:r>
              <a:rPr lang="es-ES" sz="3600" b="1" dirty="0">
                <a:solidFill>
                  <a:schemeClr val="bg1">
                    <a:lumMod val="95000"/>
                  </a:schemeClr>
                </a:solidFill>
              </a:rPr>
              <a:t>Email:  </a:t>
            </a:r>
            <a:r>
              <a:rPr lang="es-ES" sz="3600" dirty="0">
                <a:solidFill>
                  <a:schemeClr val="bg1">
                    <a:lumMod val="95000"/>
                  </a:schemeClr>
                </a:solidFill>
              </a:rPr>
              <a:t>fran29400@gmail.com</a:t>
            </a:r>
          </a:p>
          <a:p>
            <a:r>
              <a:rPr lang="es-ES" sz="3600" dirty="0">
                <a:solidFill>
                  <a:schemeClr val="bg1">
                    <a:lumMod val="95000"/>
                  </a:schemeClr>
                </a:solidFill>
              </a:rPr>
              <a:t>Estudiante Ingeniería Electrónica Robótica y Mecatrónica. </a:t>
            </a:r>
          </a:p>
          <a:p>
            <a:r>
              <a:rPr lang="es-ES" sz="3600" dirty="0">
                <a:solidFill>
                  <a:schemeClr val="bg1">
                    <a:lumMod val="95000"/>
                  </a:schemeClr>
                </a:solidFill>
              </a:rPr>
              <a:t>Intensificación en Robótica y Automática.</a:t>
            </a:r>
          </a:p>
          <a:p>
            <a:endParaRPr lang="es-ES" sz="36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s-ES" sz="3600" b="1" dirty="0">
                <a:solidFill>
                  <a:schemeClr val="bg1">
                    <a:lumMod val="95000"/>
                  </a:schemeClr>
                </a:solidFill>
              </a:rPr>
              <a:t>Tutor: </a:t>
            </a:r>
            <a:r>
              <a:rPr lang="es-ES" sz="3600" dirty="0">
                <a:solidFill>
                  <a:schemeClr val="bg1">
                    <a:lumMod val="95000"/>
                  </a:schemeClr>
                </a:solidFill>
              </a:rPr>
              <a:t>Federico Cuesta Rojo. 				 </a:t>
            </a:r>
            <a:r>
              <a:rPr lang="es-ES" sz="3600" b="1" dirty="0">
                <a:solidFill>
                  <a:schemeClr val="bg1">
                    <a:lumMod val="95000"/>
                  </a:schemeClr>
                </a:solidFill>
              </a:rPr>
              <a:t>Email:  </a:t>
            </a:r>
            <a:r>
              <a:rPr lang="es-ES" sz="3600" dirty="0">
                <a:solidFill>
                  <a:schemeClr val="bg1">
                    <a:lumMod val="95000"/>
                  </a:schemeClr>
                </a:solidFill>
              </a:rPr>
              <a:t>fcuesta@us.es</a:t>
            </a:r>
          </a:p>
          <a:p>
            <a:r>
              <a:rPr lang="es-ES" sz="3600" dirty="0">
                <a:solidFill>
                  <a:schemeClr val="bg1">
                    <a:lumMod val="95000"/>
                  </a:schemeClr>
                </a:solidFill>
              </a:rPr>
              <a:t>Profesor Titular en la Escuela Superior de Ingeniería de la Universidad de Sevilla.</a:t>
            </a:r>
          </a:p>
          <a:p>
            <a:endParaRPr lang="es-ES" sz="2400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b="1" dirty="0"/>
              <a:t>Departamento:  </a:t>
            </a:r>
            <a:r>
              <a:rPr lang="es-ES" dirty="0"/>
              <a:t>Ingeniería de Sistemas y Automática 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707" y="545004"/>
            <a:ext cx="1602743" cy="138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852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2180496"/>
            <a:ext cx="3703320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 rotWithShape="1">
          <a:blip r:embed="rId2"/>
          <a:srcRect l="9428" r="-1" b="-1"/>
          <a:stretch/>
        </p:blipFill>
        <p:spPr>
          <a:xfrm>
            <a:off x="657225" y="2361056"/>
            <a:ext cx="3305175" cy="364921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05325" y="2180496"/>
            <a:ext cx="710548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Kit de </a:t>
            </a:r>
            <a:r>
              <a:rPr lang="en-US" b="1" dirty="0" err="1"/>
              <a:t>plataforma</a:t>
            </a:r>
            <a:r>
              <a:rPr lang="en-US" b="1" dirty="0"/>
              <a:t> </a:t>
            </a:r>
            <a:r>
              <a:rPr lang="en-US" b="1" dirty="0" err="1"/>
              <a:t>móvil</a:t>
            </a:r>
            <a:endParaRPr lang="en-US" b="1" dirty="0"/>
          </a:p>
          <a:p>
            <a:endParaRPr lang="es-ES" dirty="0"/>
          </a:p>
          <a:p>
            <a:r>
              <a:rPr lang="es-ES" dirty="0"/>
              <a:t>Base de metacrilato.</a:t>
            </a:r>
          </a:p>
          <a:p>
            <a:r>
              <a:rPr lang="es-ES" dirty="0"/>
              <a:t>2 ruedas.</a:t>
            </a:r>
          </a:p>
          <a:p>
            <a:r>
              <a:rPr lang="es-ES" dirty="0"/>
              <a:t>2 motores con reductoras.</a:t>
            </a:r>
          </a:p>
          <a:p>
            <a:r>
              <a:rPr lang="es-ES" dirty="0"/>
              <a:t>1 Rueda Loca.</a:t>
            </a:r>
          </a:p>
          <a:p>
            <a:r>
              <a:rPr lang="es-ES" dirty="0"/>
              <a:t>2 </a:t>
            </a:r>
            <a:r>
              <a:rPr lang="es-ES" dirty="0" err="1"/>
              <a:t>encoders</a:t>
            </a:r>
            <a:r>
              <a:rPr lang="es-ES" dirty="0"/>
              <a:t> digitales.</a:t>
            </a:r>
          </a:p>
          <a:p>
            <a:r>
              <a:rPr lang="es-ES" dirty="0"/>
              <a:t> Tornillos y cables.</a:t>
            </a:r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z="1600" smtClean="0"/>
              <a:pPr/>
              <a:t>10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78420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802362"/>
            <a:ext cx="4962525" cy="276660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Implementación de componentes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b="1" dirty="0"/>
              <a:t>Encoder digital</a:t>
            </a:r>
          </a:p>
          <a:p>
            <a:pPr>
              <a:lnSpc>
                <a:spcPct val="90000"/>
              </a:lnSpc>
            </a:pPr>
            <a:endParaRPr lang="es-ES" dirty="0"/>
          </a:p>
          <a:p>
            <a:pPr>
              <a:lnSpc>
                <a:spcPct val="90000"/>
              </a:lnSpc>
            </a:pPr>
            <a:r>
              <a:rPr lang="es-ES" dirty="0"/>
              <a:t>Lecturas mediante interrupciones.</a:t>
            </a:r>
          </a:p>
          <a:p>
            <a:pPr>
              <a:lnSpc>
                <a:spcPct val="90000"/>
              </a:lnSpc>
            </a:pPr>
            <a:r>
              <a:rPr lang="es-ES" dirty="0"/>
              <a:t>Se han limitado los huecos.</a:t>
            </a:r>
          </a:p>
          <a:p>
            <a:pPr>
              <a:lnSpc>
                <a:spcPct val="90000"/>
              </a:lnSpc>
            </a:pPr>
            <a:r>
              <a:rPr lang="es-ES" dirty="0"/>
              <a:t>Cada vez que llega una interrupción de lectura, se contabiliza por el </a:t>
            </a:r>
            <a:r>
              <a:rPr lang="es-ES" dirty="0" err="1"/>
              <a:t>Arduino</a:t>
            </a:r>
            <a:r>
              <a:rPr lang="es-ES" dirty="0"/>
              <a:t>.</a:t>
            </a:r>
          </a:p>
          <a:p>
            <a:pPr>
              <a:lnSpc>
                <a:spcPct val="90000"/>
              </a:lnSpc>
            </a:pPr>
            <a:r>
              <a:rPr lang="es-ES" dirty="0"/>
              <a:t>La interrupción debe ser configurada previamente.</a:t>
            </a:r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z="1600" smtClean="0"/>
              <a:pPr/>
              <a:t>11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55276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777549"/>
            <a:ext cx="4962525" cy="28162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Raspberry Pi 2 Model B</a:t>
            </a:r>
          </a:p>
          <a:p>
            <a:endParaRPr lang="es-ES" dirty="0"/>
          </a:p>
          <a:p>
            <a:r>
              <a:rPr lang="es-ES" dirty="0"/>
              <a:t>Procesador ARM Cortex-A7 900MHz.</a:t>
            </a:r>
          </a:p>
          <a:p>
            <a:r>
              <a:rPr lang="es-ES" dirty="0"/>
              <a:t>1 GB de RAM.</a:t>
            </a:r>
          </a:p>
          <a:p>
            <a:r>
              <a:rPr lang="es-ES" dirty="0"/>
              <a:t>GPIO de 40 pines.</a:t>
            </a:r>
          </a:p>
          <a:p>
            <a:r>
              <a:rPr lang="es-ES" dirty="0"/>
              <a:t>4 Puertos USB.</a:t>
            </a:r>
          </a:p>
          <a:p>
            <a:r>
              <a:rPr lang="es-ES" dirty="0"/>
              <a:t>Sistema operativo </a:t>
            </a:r>
            <a:r>
              <a:rPr lang="es-ES" dirty="0" err="1"/>
              <a:t>Debian</a:t>
            </a:r>
            <a:r>
              <a:rPr lang="es-ES" dirty="0"/>
              <a:t>.</a:t>
            </a:r>
          </a:p>
          <a:p>
            <a:r>
              <a:rPr lang="es-ES" dirty="0"/>
              <a:t>Gran comunidad.</a:t>
            </a:r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z="1600" smtClean="0"/>
              <a:pPr/>
              <a:t>12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680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NRF24L01</a:t>
            </a:r>
          </a:p>
          <a:p>
            <a:endParaRPr lang="es-ES" dirty="0"/>
          </a:p>
          <a:p>
            <a:r>
              <a:rPr lang="es-ES" dirty="0"/>
              <a:t>Módulo transceptor.</a:t>
            </a:r>
          </a:p>
          <a:p>
            <a:r>
              <a:rPr lang="es-ES" dirty="0"/>
              <a:t>Banda 2.4 GHz.</a:t>
            </a:r>
          </a:p>
          <a:p>
            <a:r>
              <a:rPr lang="es-ES" dirty="0"/>
              <a:t>Distancia funcionamiento de 10 a 25 metros.</a:t>
            </a:r>
          </a:p>
          <a:p>
            <a:r>
              <a:rPr lang="es-ES" dirty="0"/>
              <a:t>Bajo consumo y bajo coste.</a:t>
            </a:r>
          </a:p>
          <a:p>
            <a:r>
              <a:rPr lang="es-ES" dirty="0"/>
              <a:t>Fácil de usar.</a:t>
            </a:r>
          </a:p>
          <a:p>
            <a:r>
              <a:rPr lang="es-ES" dirty="0"/>
              <a:t>Mucha documentación.</a:t>
            </a:r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z="1600" smtClean="0"/>
              <a:pPr/>
              <a:t>13</a:t>
            </a:fld>
            <a:endParaRPr lang="en-US" sz="1600" dirty="0"/>
          </a:p>
        </p:txBody>
      </p:sp>
      <p:pic>
        <p:nvPicPr>
          <p:cNvPr id="9" name="Marcador de contenido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733" y="2364218"/>
            <a:ext cx="3678238" cy="367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080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Implementación de Componente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NRF24L01</a:t>
            </a:r>
          </a:p>
          <a:p>
            <a:endParaRPr lang="es-ES" dirty="0"/>
          </a:p>
          <a:p>
            <a:r>
              <a:rPr lang="es-ES" dirty="0"/>
              <a:t>Librería libre llamada: TMRH20.</a:t>
            </a:r>
          </a:p>
          <a:p>
            <a:r>
              <a:rPr lang="es-ES" dirty="0" err="1"/>
              <a:t>Raspberry</a:t>
            </a:r>
            <a:r>
              <a:rPr lang="es-ES" dirty="0"/>
              <a:t> Pi envía código de la señal.</a:t>
            </a:r>
          </a:p>
          <a:p>
            <a:r>
              <a:rPr lang="es-ES" dirty="0" err="1"/>
              <a:t>Arduino</a:t>
            </a:r>
            <a:r>
              <a:rPr lang="es-ES" dirty="0"/>
              <a:t> recibe la información.</a:t>
            </a:r>
          </a:p>
          <a:p>
            <a:r>
              <a:rPr lang="es-ES" dirty="0" err="1"/>
              <a:t>Arduino</a:t>
            </a:r>
            <a:r>
              <a:rPr lang="es-ES" dirty="0"/>
              <a:t> envía confirmación de llegada.</a:t>
            </a:r>
          </a:p>
          <a:p>
            <a:r>
              <a:rPr lang="es-ES" dirty="0" err="1"/>
              <a:t>Raspberry</a:t>
            </a:r>
            <a:r>
              <a:rPr lang="es-ES" dirty="0"/>
              <a:t> Pi recibe confirmación del </a:t>
            </a:r>
            <a:r>
              <a:rPr lang="es-ES" dirty="0" err="1"/>
              <a:t>Arduino</a:t>
            </a:r>
            <a:r>
              <a:rPr lang="es-ES" dirty="0"/>
              <a:t>.</a:t>
            </a:r>
            <a:endParaRPr lang="en-US" dirty="0"/>
          </a:p>
          <a:p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z="1600" smtClean="0"/>
              <a:pPr/>
              <a:t>14</a:t>
            </a:fld>
            <a:endParaRPr lang="en-US" sz="1600" dirty="0"/>
          </a:p>
        </p:txBody>
      </p:sp>
      <p:pic>
        <p:nvPicPr>
          <p:cNvPr id="9" name="Marcador de contenido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733" y="2364218"/>
            <a:ext cx="3678238" cy="3678238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117" y="2364218"/>
            <a:ext cx="4621543" cy="357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182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Procesamiento de Imágenes: Esquema general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316936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z="1600" smtClean="0"/>
              <a:pPr/>
              <a:t>15</a:t>
            </a:fld>
            <a:endParaRPr lang="en-US" sz="1600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4754" y="1832028"/>
            <a:ext cx="11242491" cy="3963861"/>
          </a:xfrm>
        </p:spPr>
      </p:pic>
    </p:spTree>
    <p:extLst>
      <p:ext uri="{BB962C8B-B14F-4D97-AF65-F5344CB8AC3E}">
        <p14:creationId xmlns:p14="http://schemas.microsoft.com/office/powerpoint/2010/main" val="1492451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Procesamiento de Imágenes: </a:t>
            </a:r>
            <a:br>
              <a:rPr lang="es-ES" dirty="0"/>
            </a:br>
            <a:r>
              <a:rPr lang="es-ES" dirty="0"/>
              <a:t>Tratamiento de imagen de la cámara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80764" y="6316936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z="1600" smtClean="0"/>
              <a:pPr/>
              <a:t>16</a:t>
            </a:fld>
            <a:endParaRPr lang="en-US" sz="1600" dirty="0"/>
          </a:p>
        </p:txBody>
      </p:sp>
      <p:pic>
        <p:nvPicPr>
          <p:cNvPr id="11" name="Marcador de contenido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7712" y="2169802"/>
            <a:ext cx="10696575" cy="904702"/>
          </a:xfr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7386" y="3396613"/>
            <a:ext cx="2671477" cy="1983770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191" y="3396614"/>
            <a:ext cx="2676729" cy="1983769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721" y="3396613"/>
            <a:ext cx="2603697" cy="1983769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7220" y="3396614"/>
            <a:ext cx="2602364" cy="198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246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Procesamiento de Imágenes: </a:t>
            </a:r>
            <a:br>
              <a:rPr lang="es-ES" dirty="0"/>
            </a:br>
            <a:r>
              <a:rPr lang="es-ES" dirty="0"/>
              <a:t>Tratamiento de imágenes de muestra</a:t>
            </a:r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0605" y="1868557"/>
            <a:ext cx="8670790" cy="636103"/>
          </a:xfrm>
        </p:spPr>
      </p:pic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316936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z="1600" smtClean="0"/>
              <a:pPr/>
              <a:t>17</a:t>
            </a:fld>
            <a:endParaRPr lang="en-US" sz="16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360" y="2566120"/>
            <a:ext cx="7031781" cy="355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284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	Procesamiento de imágenes:</a:t>
            </a:r>
            <a:br>
              <a:rPr lang="es-ES" dirty="0"/>
            </a:br>
            <a:r>
              <a:rPr lang="es-ES" dirty="0"/>
              <a:t>Comparación de imágenes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dirty="0"/>
              <a:t>Error Cuadrático Medio. (MSE)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523735" y="2908376"/>
            <a:ext cx="5393100" cy="2934999"/>
          </a:xfrm>
        </p:spPr>
        <p:txBody>
          <a:bodyPr/>
          <a:lstStyle/>
          <a:p>
            <a:r>
              <a:rPr lang="es-ES" dirty="0"/>
              <a:t>Mide la similitud entre dos imágenes.</a:t>
            </a:r>
          </a:p>
          <a:p>
            <a:endParaRPr lang="es-ES" dirty="0"/>
          </a:p>
          <a:p>
            <a:r>
              <a:rPr lang="es-ES" dirty="0"/>
              <a:t>Calcular la calidad de imagen emitida por televisión.</a:t>
            </a:r>
          </a:p>
          <a:p>
            <a:endParaRPr lang="es-ES" dirty="0"/>
          </a:p>
          <a:p>
            <a:r>
              <a:rPr lang="es-ES" dirty="0"/>
              <a:t>A menor error, mayor similitud.</a:t>
            </a:r>
          </a:p>
          <a:p>
            <a:endParaRPr lang="es-ES" dirty="0"/>
          </a:p>
          <a:p>
            <a:r>
              <a:rPr lang="es-ES" dirty="0"/>
              <a:t>Método de la librería </a:t>
            </a:r>
            <a:r>
              <a:rPr lang="es-ES" i="1" dirty="0" err="1"/>
              <a:t>skimage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dirty="0"/>
              <a:t>Índice de similitud estructural. (SSIM)</a:t>
            </a:r>
          </a:p>
        </p:txBody>
      </p:sp>
      <p:sp>
        <p:nvSpPr>
          <p:cNvPr id="7" name="Marcador de pie de pá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>
          <a:xfrm>
            <a:off x="10558298" y="6316936"/>
            <a:ext cx="1052510" cy="365125"/>
          </a:xfrm>
        </p:spPr>
        <p:txBody>
          <a:bodyPr/>
          <a:lstStyle/>
          <a:p>
            <a:fld id="{D57F1E4F-1CFF-5643-939E-217C01CDF565}" type="slidenum">
              <a:rPr lang="en-US" sz="1600" smtClean="0"/>
              <a:pPr/>
              <a:t>18</a:t>
            </a:fld>
            <a:endParaRPr lang="en-US" sz="1600" dirty="0"/>
          </a:p>
        </p:txBody>
      </p:sp>
      <p:sp>
        <p:nvSpPr>
          <p:cNvPr id="11" name="Marcador de contenido 3"/>
          <p:cNvSpPr txBox="1">
            <a:spLocks/>
          </p:cNvSpPr>
          <p:nvPr/>
        </p:nvSpPr>
        <p:spPr>
          <a:xfrm>
            <a:off x="887219" y="2908378"/>
            <a:ext cx="5393100" cy="293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Es el promedio de los errores al cuadrado.</a:t>
            </a:r>
          </a:p>
          <a:p>
            <a:endParaRPr lang="es-ES" dirty="0"/>
          </a:p>
          <a:p>
            <a:r>
              <a:rPr lang="es-ES" dirty="0"/>
              <a:t>Muy usado en estadística.</a:t>
            </a:r>
          </a:p>
          <a:p>
            <a:endParaRPr lang="es-ES" dirty="0"/>
          </a:p>
          <a:p>
            <a:r>
              <a:rPr lang="es-ES" dirty="0"/>
              <a:t>A menor error, mayor similitud.</a:t>
            </a:r>
          </a:p>
          <a:p>
            <a:endParaRPr lang="es-ES" dirty="0"/>
          </a:p>
          <a:p>
            <a:r>
              <a:rPr lang="es-ES" dirty="0"/>
              <a:t>Se aplica la fórmula.</a:t>
            </a:r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1786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Procesamiento de imágenes:</a:t>
            </a:r>
            <a:br>
              <a:rPr lang="es-ES" dirty="0"/>
            </a:br>
            <a:r>
              <a:rPr lang="es-ES" dirty="0"/>
              <a:t>Comparación de imágenes</a:t>
            </a:r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68780" y="2227263"/>
            <a:ext cx="3611879" cy="3633787"/>
          </a:xfrm>
        </p:spPr>
      </p:pic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558298" y="6316936"/>
            <a:ext cx="1052510" cy="365125"/>
          </a:xfrm>
        </p:spPr>
        <p:txBody>
          <a:bodyPr/>
          <a:lstStyle/>
          <a:p>
            <a:fld id="{D57F1E4F-1CFF-5643-939E-217C01CDF565}" type="slidenum">
              <a:rPr lang="en-US" sz="1600" smtClean="0"/>
              <a:pPr/>
              <a:t>19</a:t>
            </a:fld>
            <a:endParaRPr lang="en-US" sz="1600" dirty="0"/>
          </a:p>
        </p:txBody>
      </p:sp>
      <p:sp>
        <p:nvSpPr>
          <p:cNvPr id="11" name="Marcador de contenido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466" y="1997073"/>
            <a:ext cx="2734321" cy="1967500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1096" y="3984175"/>
            <a:ext cx="2734510" cy="1967636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6487" y="2011260"/>
            <a:ext cx="2734321" cy="195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452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índice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Descripción General.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Material usado.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Implementación de componentes.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Automatización.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Procesamiento de imágenes.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Comunicación.</a:t>
            </a:r>
          </a:p>
          <a:p>
            <a:pPr lvl="3">
              <a:buSzPct val="134000"/>
              <a:buFont typeface="Arial" panose="020B0604020202020204" pitchFamily="34" charset="0"/>
              <a:buChar char="•"/>
            </a:pPr>
            <a:r>
              <a:rPr lang="es-ES" sz="3200" dirty="0"/>
              <a:t> Experimento.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 dirty="0"/>
              <a:t>Francisco </a:t>
            </a:r>
            <a:r>
              <a:rPr lang="en-US" sz="1600" dirty="0" err="1"/>
              <a:t>márquez</a:t>
            </a:r>
            <a:r>
              <a:rPr lang="en-US" sz="1600" dirty="0"/>
              <a:t> Chaves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z="1600" smtClean="0"/>
              <a:pPr/>
              <a:t>2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11118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	Procesamiento de imágenes:</a:t>
            </a:r>
            <a:br>
              <a:rPr lang="es-ES" dirty="0"/>
            </a:br>
            <a:r>
              <a:rPr lang="es-ES" dirty="0"/>
              <a:t>Comparación de imágenes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316936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z="1600" smtClean="0"/>
              <a:pPr/>
              <a:t>20</a:t>
            </a:fld>
            <a:endParaRPr lang="en-US" sz="16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044" y="2581578"/>
            <a:ext cx="1438109" cy="313334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4777" y="2581578"/>
            <a:ext cx="1473523" cy="3133347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2128271" y="2581579"/>
            <a:ext cx="36707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Siendo: M1, M2 y M3 </a:t>
            </a:r>
          </a:p>
          <a:p>
            <a:r>
              <a:rPr lang="es-ES" dirty="0"/>
              <a:t>Error Cuadrático Medio al comparar: 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Original con Giro Izquierda.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Original con Giro Derecha.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Original con Stop.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2128271" y="4237598"/>
            <a:ext cx="36707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Siendo: S1, S2 y S3 </a:t>
            </a:r>
          </a:p>
          <a:p>
            <a:r>
              <a:rPr lang="es-ES" dirty="0"/>
              <a:t>Índice de Similitud Estructural: 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Original con Giro Izquierda.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Original con Giro Derecha.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Original con Stop.</a:t>
            </a:r>
          </a:p>
        </p:txBody>
      </p:sp>
    </p:spTree>
    <p:extLst>
      <p:ext uri="{BB962C8B-B14F-4D97-AF65-F5344CB8AC3E}">
        <p14:creationId xmlns:p14="http://schemas.microsoft.com/office/powerpoint/2010/main" val="1560559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Procesamiento de imágenes:</a:t>
            </a:r>
            <a:br>
              <a:rPr lang="es-ES" dirty="0"/>
            </a:br>
            <a:r>
              <a:rPr lang="es-ES" dirty="0"/>
              <a:t>Experimento</a:t>
            </a:r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178889" y="2972952"/>
            <a:ext cx="2076740" cy="1505160"/>
          </a:xfrm>
        </p:spPr>
      </p:pic>
      <p:pic>
        <p:nvPicPr>
          <p:cNvPr id="8" name="Marcador de contenido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1192" y="1912105"/>
            <a:ext cx="2718072" cy="3633787"/>
          </a:xfrm>
        </p:spPr>
      </p:pic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558299" y="6316936"/>
            <a:ext cx="1052510" cy="365125"/>
          </a:xfrm>
        </p:spPr>
        <p:txBody>
          <a:bodyPr/>
          <a:lstStyle/>
          <a:p>
            <a:fld id="{D57F1E4F-1CFF-5643-939E-217C01CDF565}" type="slidenum">
              <a:rPr lang="en-US" sz="1600" smtClean="0"/>
              <a:pPr/>
              <a:t>21</a:t>
            </a:fld>
            <a:endParaRPr lang="en-US" sz="16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7929" y="1908639"/>
            <a:ext cx="2718072" cy="3633787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4928" y="3255710"/>
            <a:ext cx="2031275" cy="1440083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8517" y="2409079"/>
            <a:ext cx="1473523" cy="313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1746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746534"/>
            <a:ext cx="4962525" cy="287826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Esquema de control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s-ES" dirty="0"/>
              <a:t>Ultrasonido: Se usa para mantener al robot en una distancia de seguridad y para realizar el procesamiento desde una distancia adecuada.</a:t>
            </a:r>
          </a:p>
          <a:p>
            <a:r>
              <a:rPr lang="es-ES" dirty="0"/>
              <a:t>Nrf24l01: Módulo a través del cual nos comunicamos con la </a:t>
            </a:r>
            <a:r>
              <a:rPr lang="es-ES" dirty="0" err="1"/>
              <a:t>Raspberry</a:t>
            </a:r>
            <a:r>
              <a:rPr lang="es-ES" dirty="0"/>
              <a:t>.</a:t>
            </a:r>
          </a:p>
          <a:p>
            <a:r>
              <a:rPr lang="es-ES" dirty="0"/>
              <a:t>Controlador: Controlador tipo PI.</a:t>
            </a:r>
          </a:p>
          <a:p>
            <a:r>
              <a:rPr lang="es-ES" dirty="0" err="1"/>
              <a:t>Encóder</a:t>
            </a:r>
            <a:r>
              <a:rPr lang="es-ES" dirty="0"/>
              <a:t>: Permite llevar la cuenta de la distancia recorrida por cada rueda.</a:t>
            </a:r>
          </a:p>
          <a:p>
            <a:r>
              <a:rPr lang="es-ES" dirty="0"/>
              <a:t>Puente H: Se encarga de transmitir las señales de control desde el </a:t>
            </a:r>
            <a:r>
              <a:rPr lang="es-ES" dirty="0" err="1"/>
              <a:t>Arduino</a:t>
            </a:r>
            <a:r>
              <a:rPr lang="es-ES" dirty="0"/>
              <a:t> a cada motor.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z="1600" smtClean="0"/>
              <a:pPr/>
              <a:t>22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165358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Experimento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dirty="0"/>
              <a:t>Robot móvil</a:t>
            </a:r>
          </a:p>
        </p:txBody>
      </p:sp>
      <p:sp>
        <p:nvSpPr>
          <p:cNvPr id="16" name="Marcador de texto 1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dirty="0"/>
              <a:t>Stop: Fin del experimento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298" y="6316936"/>
            <a:ext cx="1052510" cy="365125"/>
          </a:xfrm>
        </p:spPr>
        <p:txBody>
          <a:bodyPr/>
          <a:lstStyle/>
          <a:p>
            <a:fld id="{D57F1E4F-1CFF-5643-939E-217C01CDF565}" type="slidenum">
              <a:rPr lang="en-US" sz="1600" smtClean="0"/>
              <a:pPr/>
              <a:t>23</a:t>
            </a:fld>
            <a:endParaRPr lang="en-US" sz="1600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03444" y="2804265"/>
            <a:ext cx="4254624" cy="2935287"/>
          </a:xfrm>
        </p:spPr>
      </p:pic>
      <p:pic>
        <p:nvPicPr>
          <p:cNvPr id="8" name="Marcador de contenido 7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015554" y="2804265"/>
            <a:ext cx="4103433" cy="2952655"/>
          </a:xfrm>
        </p:spPr>
      </p:pic>
    </p:spTree>
    <p:extLst>
      <p:ext uri="{BB962C8B-B14F-4D97-AF65-F5344CB8AC3E}">
        <p14:creationId xmlns:p14="http://schemas.microsoft.com/office/powerpoint/2010/main" val="3841432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Experimento</a:t>
            </a:r>
          </a:p>
        </p:txBody>
      </p:sp>
      <p:sp>
        <p:nvSpPr>
          <p:cNvPr id="14" name="Marcador de texto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" dirty="0"/>
              <a:t>Giro Izquierda: 90º</a:t>
            </a:r>
          </a:p>
        </p:txBody>
      </p:sp>
      <p:pic>
        <p:nvPicPr>
          <p:cNvPr id="18" name="Marcador de contenido 1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73287" y="2926052"/>
            <a:ext cx="3114938" cy="2241376"/>
          </a:xfrm>
        </p:spPr>
      </p:pic>
      <p:sp>
        <p:nvSpPr>
          <p:cNvPr id="16" name="Marcador de texto 1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ES" dirty="0"/>
              <a:t>Giro Derecha: 90º</a:t>
            </a:r>
          </a:p>
        </p:txBody>
      </p:sp>
      <p:pic>
        <p:nvPicPr>
          <p:cNvPr id="19" name="Marcador de contenido 18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509802" y="2926052"/>
            <a:ext cx="3114938" cy="2241376"/>
          </a:xfrm>
        </p:spPr>
      </p:pic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z="1600" smtClean="0"/>
              <a:pPr/>
              <a:t>24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03018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ie de pá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Marcador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z="1600" smtClean="0"/>
              <a:pPr/>
              <a:t>25</a:t>
            </a:fld>
            <a:endParaRPr lang="en-US" sz="1600" dirty="0"/>
          </a:p>
        </p:txBody>
      </p:sp>
      <p:pic>
        <p:nvPicPr>
          <p:cNvPr id="10" name="VID_20161104_180901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81500" y="381000"/>
            <a:ext cx="3429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130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3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Descripción General</a:t>
            </a:r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1933236"/>
            <a:ext cx="4981575" cy="3917445"/>
          </a:xfrm>
        </p:spPr>
      </p:pic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92875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z="1600" smtClean="0"/>
              <a:pPr/>
              <a:t>3</a:t>
            </a:fld>
            <a:endParaRPr lang="en-US" sz="16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582" y="1933236"/>
            <a:ext cx="5237226" cy="391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154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982253"/>
            <a:ext cx="4962525" cy="240682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Arduino MEGA 2560</a:t>
            </a:r>
          </a:p>
          <a:p>
            <a:endParaRPr lang="es-ES" dirty="0"/>
          </a:p>
          <a:p>
            <a:r>
              <a:rPr lang="es-ES" dirty="0"/>
              <a:t>Tiene 54 entradas/salidas digitales.</a:t>
            </a:r>
          </a:p>
          <a:p>
            <a:r>
              <a:rPr lang="es-ES" dirty="0"/>
              <a:t>15 de ellas pueden ser usadas como PWM.</a:t>
            </a:r>
          </a:p>
          <a:p>
            <a:r>
              <a:rPr lang="es-ES" dirty="0"/>
              <a:t>16 entradas analógicas.</a:t>
            </a:r>
          </a:p>
          <a:p>
            <a:r>
              <a:rPr lang="es-ES" dirty="0"/>
              <a:t> 4 </a:t>
            </a:r>
            <a:r>
              <a:rPr lang="es-ES" dirty="0" err="1"/>
              <a:t>UARTs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D57F1E4F-1CFF-5643-939E-217C01CDF565}" type="slidenum">
              <a:rPr lang="en-US" sz="1600"/>
              <a:pPr/>
              <a:t>4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30293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2180496"/>
            <a:ext cx="3703320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Marcador de contenido 7"/>
          <p:cNvPicPr>
            <a:picLocks noChangeAspect="1"/>
          </p:cNvPicPr>
          <p:nvPr/>
        </p:nvPicPr>
        <p:blipFill rotWithShape="1">
          <a:blip r:embed="rId2"/>
          <a:srcRect l="5525" r="3902" b="-1"/>
          <a:stretch/>
        </p:blipFill>
        <p:spPr>
          <a:xfrm>
            <a:off x="657225" y="2361056"/>
            <a:ext cx="3305175" cy="364921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z="1600" smtClean="0"/>
              <a:pPr/>
              <a:t>5</a:t>
            </a:fld>
            <a:endParaRPr lang="en-US" sz="1600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4505325" y="2180496"/>
            <a:ext cx="710548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Arduino Sensor Shield</a:t>
            </a:r>
          </a:p>
          <a:p>
            <a:endParaRPr lang="es-ES" dirty="0"/>
          </a:p>
          <a:p>
            <a:r>
              <a:rPr lang="es-ES" dirty="0"/>
              <a:t>Placa de expansión para </a:t>
            </a:r>
            <a:r>
              <a:rPr lang="es-ES" dirty="0" err="1"/>
              <a:t>Arduino</a:t>
            </a:r>
            <a:r>
              <a:rPr lang="es-ES" dirty="0"/>
              <a:t> UNO.</a:t>
            </a:r>
          </a:p>
          <a:p>
            <a:r>
              <a:rPr lang="es-ES" dirty="0"/>
              <a:t>Compatible con </a:t>
            </a:r>
            <a:r>
              <a:rPr lang="es-ES" dirty="0" err="1"/>
              <a:t>Arduino</a:t>
            </a:r>
            <a:r>
              <a:rPr lang="es-ES" dirty="0"/>
              <a:t> MEGA.</a:t>
            </a:r>
          </a:p>
          <a:p>
            <a:r>
              <a:rPr lang="es-ES" dirty="0"/>
              <a:t>Para cada pin, se tiene alimentación y tierra.</a:t>
            </a:r>
          </a:p>
          <a:p>
            <a:r>
              <a:rPr lang="es-ES" dirty="0"/>
              <a:t> Muy útil si se utilizan muchos sensores.</a:t>
            </a:r>
          </a:p>
          <a:p>
            <a:endParaRPr lang="es-E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313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715517"/>
            <a:ext cx="4962525" cy="29402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HC-SR04</a:t>
            </a:r>
          </a:p>
          <a:p>
            <a:endParaRPr lang="es-ES" dirty="0"/>
          </a:p>
          <a:p>
            <a:r>
              <a:rPr lang="es-ES" dirty="0"/>
              <a:t>Sensor de Ultrasonido.</a:t>
            </a:r>
          </a:p>
          <a:p>
            <a:r>
              <a:rPr lang="es-ES" dirty="0"/>
              <a:t>Consta de 4 Pines.</a:t>
            </a:r>
          </a:p>
          <a:p>
            <a:r>
              <a:rPr lang="es-ES" dirty="0"/>
              <a:t>VCC: Alimentación.</a:t>
            </a:r>
          </a:p>
          <a:p>
            <a:r>
              <a:rPr lang="es-ES" dirty="0" err="1"/>
              <a:t>Trigger</a:t>
            </a:r>
            <a:r>
              <a:rPr lang="es-ES" dirty="0"/>
              <a:t>: Realiza un envío de una señal ultrasonido.</a:t>
            </a:r>
          </a:p>
          <a:p>
            <a:r>
              <a:rPr lang="es-ES" dirty="0"/>
              <a:t> Echo: Recibe una señal ultrasonido.</a:t>
            </a:r>
          </a:p>
          <a:p>
            <a:r>
              <a:rPr lang="es-ES" dirty="0"/>
              <a:t>GND: Tierra.</a:t>
            </a:r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z="1600" smtClean="0"/>
              <a:pPr/>
              <a:t>6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03716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2180496"/>
            <a:ext cx="3703320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376" y="2361057"/>
            <a:ext cx="1886873" cy="177837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25" y="4267249"/>
            <a:ext cx="3305175" cy="170767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Implementación de componentes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/>
              <p:cNvSpPr>
                <a:spLocks noGrp="1"/>
              </p:cNvSpPr>
              <p:nvPr>
                <p:ph idx="1"/>
              </p:nvPr>
            </p:nvSpPr>
            <p:spPr>
              <a:xfrm>
                <a:off x="4505325" y="2180496"/>
                <a:ext cx="7105481" cy="4045683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en-US" b="1" dirty="0"/>
                  <a:t>HC-SR04</a:t>
                </a:r>
              </a:p>
              <a:p>
                <a:endParaRPr lang="es-ES" dirty="0"/>
              </a:p>
              <a:p>
                <a:r>
                  <a:rPr lang="es-ES" dirty="0"/>
                  <a:t>Librería de uso libre </a:t>
                </a:r>
                <a:r>
                  <a:rPr lang="es-ES" dirty="0" err="1"/>
                  <a:t>NewPing</a:t>
                </a:r>
                <a:r>
                  <a:rPr lang="es-ES" dirty="0"/>
                  <a:t>.</a:t>
                </a:r>
              </a:p>
              <a:p>
                <a:r>
                  <a:rPr lang="es-ES" dirty="0"/>
                  <a:t>Se conecta el pin de alimentación a 5V. El pin GND a tierra.</a:t>
                </a:r>
              </a:p>
              <a:p>
                <a:r>
                  <a:rPr lang="es-ES" dirty="0" err="1"/>
                  <a:t>Trigger</a:t>
                </a:r>
                <a:r>
                  <a:rPr lang="es-ES" dirty="0"/>
                  <a:t> y Echo se conectan a cualquier pin digital.</a:t>
                </a:r>
              </a:p>
              <a:p>
                <a:r>
                  <a:rPr lang="es-ES" dirty="0"/>
                  <a:t>Se hace un disparo de ultrasonido activando el pin </a:t>
                </a:r>
                <a:r>
                  <a:rPr lang="es-ES" dirty="0" err="1"/>
                  <a:t>Trigger</a:t>
                </a:r>
                <a:r>
                  <a:rPr lang="es-ES" dirty="0"/>
                  <a:t>, y se mide el tiempo que se tarda en recibirse la señal mediante el pin Echo.</a:t>
                </a:r>
              </a:p>
              <a:p>
                <a:r>
                  <a:rPr lang="es-ES" b="1" dirty="0"/>
                  <a:t>𝐷𝑖𝑠𝑡𝑎𝑛𝑐𝑖𝑎 (cm) </a:t>
                </a:r>
                <a:r>
                  <a:rPr lang="es-ES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ES" sz="20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000" i="1" dirty="0">
                            <a:latin typeface="Cambria Math" panose="02040503050406030204" pitchFamily="18" charset="0"/>
                          </a:rPr>
                          <m:t>340∗100</m:t>
                        </m:r>
                      </m:num>
                      <m:den>
                        <m:r>
                          <a:rPr lang="es-ES" sz="2000" i="1" dirty="0">
                            <a:latin typeface="Cambria Math" panose="02040503050406030204" pitchFamily="18" charset="0"/>
                          </a:rPr>
                          <m:t>1000∗2</m:t>
                        </m:r>
                      </m:den>
                    </m:f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𝑡𝑖𝑒𝑚𝑝𝑜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𝑚𝑠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)=17∗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𝑡𝑖𝑒𝑚𝑝𝑜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𝑚𝑠</m:t>
                    </m:r>
                    <m:r>
                      <a:rPr lang="es-ES" sz="2000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es-ES" sz="20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0" name="Content Placeholder 9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05325" y="2180496"/>
                <a:ext cx="7105481" cy="4045683"/>
              </a:xfrm>
              <a:blipFill>
                <a:blip r:embed="rId4"/>
                <a:stretch>
                  <a:fillRect l="-343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z="1600" smtClean="0"/>
              <a:pPr/>
              <a:t>7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14632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75" y="2361056"/>
            <a:ext cx="4865625" cy="364921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Material usado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Puente H L298N</a:t>
            </a:r>
          </a:p>
          <a:p>
            <a:endParaRPr lang="es-ES" dirty="0"/>
          </a:p>
          <a:p>
            <a:r>
              <a:rPr lang="es-ES" dirty="0"/>
              <a:t>Tiene 4 salidas para controlar motores.</a:t>
            </a:r>
          </a:p>
          <a:p>
            <a:r>
              <a:rPr lang="es-ES" dirty="0"/>
              <a:t>2 para cada motor.</a:t>
            </a:r>
          </a:p>
          <a:p>
            <a:r>
              <a:rPr lang="es-ES" dirty="0"/>
              <a:t>Podemos alimentar los motores a una tensión y sacar 5 V estables para alimentar el </a:t>
            </a:r>
            <a:r>
              <a:rPr lang="es-ES" dirty="0" err="1"/>
              <a:t>Arduino</a:t>
            </a:r>
            <a:r>
              <a:rPr lang="es-ES" dirty="0"/>
              <a:t>.</a:t>
            </a:r>
          </a:p>
          <a:p>
            <a:r>
              <a:rPr lang="es-ES" dirty="0"/>
              <a:t>Tenemos 6 terminales de control.</a:t>
            </a:r>
          </a:p>
          <a:p>
            <a:r>
              <a:rPr lang="es-ES" dirty="0"/>
              <a:t>2 para habilitar las salidas.</a:t>
            </a:r>
          </a:p>
          <a:p>
            <a:r>
              <a:rPr lang="es-ES" dirty="0"/>
              <a:t>Las otras 4 sirven para controlar el sentido de giro.</a:t>
            </a:r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z="1600" smtClean="0"/>
              <a:pPr/>
              <a:t>8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77786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325" y="2351104"/>
            <a:ext cx="3087053" cy="18522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dirty="0"/>
              <a:t>Implementación de componentes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b="1" dirty="0"/>
              <a:t>Puente H L298N</a:t>
            </a:r>
          </a:p>
          <a:p>
            <a:pPr>
              <a:lnSpc>
                <a:spcPct val="90000"/>
              </a:lnSpc>
            </a:pPr>
            <a:endParaRPr lang="es-ES" dirty="0"/>
          </a:p>
          <a:p>
            <a:pPr>
              <a:lnSpc>
                <a:spcPct val="90000"/>
              </a:lnSpc>
            </a:pPr>
            <a:r>
              <a:rPr lang="es-ES" dirty="0"/>
              <a:t>Los motores se alimentan a 9,6 V. (4 pilas de 1,2 V)</a:t>
            </a:r>
          </a:p>
          <a:p>
            <a:pPr>
              <a:lnSpc>
                <a:spcPct val="90000"/>
              </a:lnSpc>
            </a:pPr>
            <a:r>
              <a:rPr lang="es-ES" dirty="0"/>
              <a:t>Se usa la salida de 5 V para alimentar al </a:t>
            </a:r>
            <a:r>
              <a:rPr lang="es-ES" dirty="0" err="1"/>
              <a:t>Arduino</a:t>
            </a:r>
            <a:r>
              <a:rPr lang="es-ES" dirty="0"/>
              <a:t>.</a:t>
            </a:r>
          </a:p>
          <a:p>
            <a:pPr>
              <a:lnSpc>
                <a:spcPct val="90000"/>
              </a:lnSpc>
            </a:pPr>
            <a:r>
              <a:rPr lang="es-ES" dirty="0"/>
              <a:t>Se colocan </a:t>
            </a:r>
            <a:r>
              <a:rPr lang="es-ES" dirty="0" err="1"/>
              <a:t>jumpers</a:t>
            </a:r>
            <a:r>
              <a:rPr lang="es-ES" dirty="0"/>
              <a:t> para habilitar los dos motores.</a:t>
            </a:r>
          </a:p>
          <a:p>
            <a:pPr>
              <a:lnSpc>
                <a:spcPct val="90000"/>
              </a:lnSpc>
            </a:pPr>
            <a:r>
              <a:rPr lang="es-ES" dirty="0"/>
              <a:t>Con los terminales de control se elige el sentido de giro de cada motor.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fld id="{D57F1E4F-1CFF-5643-939E-217C01CDF565}" type="slidenum">
              <a:rPr lang="en-US" sz="1600" smtClean="0"/>
              <a:pPr/>
              <a:t>9</a:t>
            </a:fld>
            <a:endParaRPr lang="en-US" sz="16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637" y="4328668"/>
            <a:ext cx="4499595" cy="177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68312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TM03457464[[fn=Dividendo]]</Template>
  <TotalTime>1878</TotalTime>
  <Words>789</Words>
  <Application>Microsoft Office PowerPoint</Application>
  <PresentationFormat>Panorámica</PresentationFormat>
  <Paragraphs>176</Paragraphs>
  <Slides>25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1" baseType="lpstr">
      <vt:lpstr>Arial</vt:lpstr>
      <vt:lpstr>Calibri</vt:lpstr>
      <vt:lpstr>Cambria Math</vt:lpstr>
      <vt:lpstr>Gill Sans MT</vt:lpstr>
      <vt:lpstr>Wingdings 2</vt:lpstr>
      <vt:lpstr>Dividendo</vt:lpstr>
      <vt:lpstr>Navegación autónoma basada en reconocimiento de señales de tráfico</vt:lpstr>
      <vt:lpstr>índice</vt:lpstr>
      <vt:lpstr>Descripción General</vt:lpstr>
      <vt:lpstr>Material usado</vt:lpstr>
      <vt:lpstr>Material Usado</vt:lpstr>
      <vt:lpstr>Material Usado</vt:lpstr>
      <vt:lpstr>Implementación de componentes</vt:lpstr>
      <vt:lpstr>Material usado</vt:lpstr>
      <vt:lpstr>Implementación de componentes</vt:lpstr>
      <vt:lpstr>Material usado</vt:lpstr>
      <vt:lpstr>Implementación de componentes</vt:lpstr>
      <vt:lpstr>Material usado</vt:lpstr>
      <vt:lpstr>Material usado</vt:lpstr>
      <vt:lpstr>Implementación de Componente</vt:lpstr>
      <vt:lpstr>Procesamiento de Imágenes: Esquema general</vt:lpstr>
      <vt:lpstr>Procesamiento de Imágenes:  Tratamiento de imagen de la cámara</vt:lpstr>
      <vt:lpstr>Procesamiento de Imágenes:  Tratamiento de imágenes de muestra</vt:lpstr>
      <vt:lpstr> Procesamiento de imágenes: Comparación de imágenes</vt:lpstr>
      <vt:lpstr>Procesamiento de imágenes: Comparación de imágenes</vt:lpstr>
      <vt:lpstr> Procesamiento de imágenes: Comparación de imágenes</vt:lpstr>
      <vt:lpstr>Procesamiento de imágenes: Experimento</vt:lpstr>
      <vt:lpstr>Esquema de control</vt:lpstr>
      <vt:lpstr>Experimento</vt:lpstr>
      <vt:lpstr>Experimento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frankamente</dc:creator>
  <cp:lastModifiedBy>frankamente</cp:lastModifiedBy>
  <cp:revision>126</cp:revision>
  <dcterms:created xsi:type="dcterms:W3CDTF">2016-10-22T11:29:04Z</dcterms:created>
  <dcterms:modified xsi:type="dcterms:W3CDTF">2016-11-04T23:42:31Z</dcterms:modified>
</cp:coreProperties>
</file>

<file path=docProps/thumbnail.jpeg>
</file>